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70" r:id="rId15"/>
    <p:sldId id="269" r:id="rId16"/>
    <p:sldId id="274" r:id="rId17"/>
    <p:sldId id="276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ytułu 1">
            <a:extLst>
              <a:ext uri="{FF2B5EF4-FFF2-40B4-BE49-F238E27FC236}">
                <a16:creationId xmlns:a16="http://schemas.microsoft.com/office/drawing/2014/main" id="{C1986E13-CA10-4E04-8ECC-721E52413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357" y="1420198"/>
            <a:ext cx="88626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C50D5E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tekstu 2">
            <a:extLst>
              <a:ext uri="{FF2B5EF4-FFF2-40B4-BE49-F238E27FC236}">
                <a16:creationId xmlns:a16="http://schemas.microsoft.com/office/drawing/2014/main" id="{31C3D004-3C57-4C00-9089-F33A94200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4357" y="2880698"/>
            <a:ext cx="8862649" cy="3781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20736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283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badania.wsb.edu.pl/index.php?r=survey/index&amp;sid=682574&amp;lang=en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students.pl/oferty/?keyword=internshi&amp;keyword=internship" TargetMode="External"/><Relationship Id="rId3" Type="http://schemas.openxmlformats.org/officeDocument/2006/relationships/hyperlink" Target="https://pl.linkedin.com/jobs/internship-jobs?position=1&amp;pageNum=0" TargetMode="External"/><Relationship Id="rId7" Type="http://schemas.openxmlformats.org/officeDocument/2006/relationships/hyperlink" Target="https://pl.jobsora.com/praca/katowice/q-intern" TargetMode="External"/><Relationship Id="rId12" Type="http://schemas.openxmlformats.org/officeDocument/2006/relationships/hyperlink" Target="https://biurokarier.edu.pl/index.php?module=main.Main&amp;view=default&amp;lang=en" TargetMode="External"/><Relationship Id="rId2" Type="http://schemas.openxmlformats.org/officeDocument/2006/relationships/hyperlink" Target="https://www.pracuj.pl/praca/internship;kw/katowice;wp?gclid=EAIaIQobChMIs5uWsO619AIVBZezCh1bcwAAEAAYASAAEgL-LPD_BwE&amp;gclsrc=aw.d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agora.com/work/en/jobs-and-internships/poland/katowice" TargetMode="External"/><Relationship Id="rId11" Type="http://schemas.openxmlformats.org/officeDocument/2006/relationships/hyperlink" Target="https://talentplace.eu/en/offers" TargetMode="External"/><Relationship Id="rId5" Type="http://schemas.openxmlformats.org/officeDocument/2006/relationships/hyperlink" Target="https://www.glassdoor.com/Job/katowice-internship-jobs-SRCH_IL.0,8_IC3048992_KO9,19.htm" TargetMode="External"/><Relationship Id="rId10" Type="http://schemas.openxmlformats.org/officeDocument/2006/relationships/hyperlink" Target="https://www.otouczelnie.pl/s/praktyki_staze" TargetMode="External"/><Relationship Id="rId4" Type="http://schemas.openxmlformats.org/officeDocument/2006/relationships/hyperlink" Target="https://pl.jooble.org/praca-internship/Katowice?gclid=EAIaIQobChMIs5uWsO619AIVBZezCh1bcwAAEAAYAyAAEgIo7vD_BwE&amp;utm_content=65053024731&amp;utm_medium=cpc5&amp;utm_source=google" TargetMode="External"/><Relationship Id="rId9" Type="http://schemas.openxmlformats.org/officeDocument/2006/relationships/hyperlink" Target="https://pl.indeed.com/jobs?q=internship&amp;l&amp;vjk=4334d1537512fcd1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sb.edu.pl/files/pages/3220/application_to_postpone_the_internship.doc" TargetMode="External"/><Relationship Id="rId2" Type="http://schemas.openxmlformats.org/officeDocument/2006/relationships/hyperlink" Target="https://wsb.edu.pl/en/student/international-deans-office/uploading-useful-documents-application-templates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hyperlink" Target="wsb.edu.pl/en/student/internships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0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3BFEB-9735-43AE-8D03-EAAD7A0D5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608" y="3168611"/>
            <a:ext cx="10671352" cy="3171899"/>
          </a:xfrm>
        </p:spPr>
        <p:txBody>
          <a:bodyPr>
            <a:normAutofit/>
          </a:bodyPr>
          <a:lstStyle/>
          <a:p>
            <a:r>
              <a:rPr lang="ru-RU" sz="6600" b="1" dirty="0">
                <a:solidFill>
                  <a:schemeClr val="bg1"/>
                </a:solidFill>
              </a:rPr>
              <a:t>Студенческая практика</a:t>
            </a:r>
            <a:br>
              <a:rPr lang="pl-PL" sz="6600" b="1" dirty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</a:rPr>
              <a:t>Амина Батракова (</a:t>
            </a:r>
            <a:r>
              <a:rPr lang="pl-PL" sz="2000" b="1" dirty="0">
                <a:solidFill>
                  <a:schemeClr val="bg1"/>
                </a:solidFill>
              </a:rPr>
              <a:t>Amina Batrakova</a:t>
            </a:r>
            <a:r>
              <a:rPr lang="ru-RU" sz="2000" b="1" dirty="0">
                <a:solidFill>
                  <a:schemeClr val="bg1"/>
                </a:solidFill>
              </a:rPr>
              <a:t>)</a:t>
            </a:r>
            <a:br>
              <a:rPr lang="pl-PL" sz="2000" b="1" dirty="0">
                <a:solidFill>
                  <a:schemeClr val="bg1"/>
                </a:solidFill>
              </a:rPr>
            </a:br>
            <a:r>
              <a:rPr lang="ru-RU" sz="2000" b="1" dirty="0">
                <a:solidFill>
                  <a:schemeClr val="bg1"/>
                </a:solidFill>
              </a:rPr>
              <a:t>Доверенное лицо по студенческим практикам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e-mail: </a:t>
            </a:r>
            <a:r>
              <a:rPr lang="pl-PL" sz="2000" b="1" dirty="0">
                <a:solidFill>
                  <a:schemeClr val="bg1"/>
                </a:solidFill>
              </a:rPr>
              <a:t> </a:t>
            </a:r>
            <a:r>
              <a:rPr lang="pl-PL" sz="2000" b="1" dirty="0" err="1">
                <a:solidFill>
                  <a:schemeClr val="bg1"/>
                </a:solidFill>
              </a:rPr>
              <a:t>abatrakova</a:t>
            </a:r>
            <a:r>
              <a:rPr lang="en-US" sz="2000" b="1" dirty="0">
                <a:solidFill>
                  <a:schemeClr val="bg1"/>
                </a:solidFill>
              </a:rPr>
              <a:t>@wsb.edu.pl</a:t>
            </a:r>
            <a:endParaRPr lang="pl-PL" b="1" dirty="0">
              <a:solidFill>
                <a:schemeClr val="bg1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318005C-FF65-44B4-8E53-D72B1415131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23" y="132216"/>
            <a:ext cx="3087772" cy="147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726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заполнять документы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9654" y="3429000"/>
            <a:ext cx="8862649" cy="3781359"/>
          </a:xfrm>
        </p:spPr>
        <p:txBody>
          <a:bodyPr/>
          <a:lstStyle/>
          <a:p>
            <a:r>
              <a:rPr lang="ru-RU" dirty="0"/>
              <a:t>Убедитесь, что вы проставили печати работодателя в правильных и требуемых местах </a:t>
            </a:r>
          </a:p>
          <a:p>
            <a:r>
              <a:rPr lang="ru-RU" dirty="0"/>
              <a:t>Не забудьте заполнить "Место и дата" и "Дата".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18" y="3593900"/>
            <a:ext cx="2794660" cy="1094779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92" y="4889069"/>
            <a:ext cx="2993313" cy="55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797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76950" y="1066016"/>
            <a:ext cx="8862649" cy="1325563"/>
          </a:xfrm>
        </p:spPr>
        <p:txBody>
          <a:bodyPr/>
          <a:lstStyle/>
          <a:p>
            <a:r>
              <a:rPr lang="ru-RU" dirty="0"/>
              <a:t>Частые ошибки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72819" y="2279374"/>
            <a:ext cx="10674187" cy="457862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Форма заявления на прохождение стажировки (Приложение 1 Страница 1  Дайте информацию о часах и сроках стажировки</a:t>
            </a:r>
          </a:p>
          <a:p>
            <a:endParaRPr lang="en-US" dirty="0"/>
          </a:p>
          <a:p>
            <a:r>
              <a:rPr lang="ru-RU" dirty="0"/>
              <a:t>Форма заявления на прохождение практики (Приложение 1 Страница 2 / Приложение 2 Страница 2)</a:t>
            </a:r>
          </a:p>
          <a:p>
            <a:pPr marL="0" indent="0">
              <a:buNone/>
            </a:pPr>
            <a:r>
              <a:rPr lang="ru-RU" dirty="0"/>
              <a:t>    - Предоставьте описание работодателя (используйте все подсказки в скобках для описания работодателя)</a:t>
            </a:r>
          </a:p>
          <a:p>
            <a:pPr marL="0" indent="0">
              <a:buNone/>
            </a:pPr>
            <a:r>
              <a:rPr lang="ru-RU" dirty="0"/>
              <a:t>    - Дайте описание отдела (например, структура, сфера деятельности)</a:t>
            </a:r>
          </a:p>
          <a:p>
            <a:pPr marL="0" indent="0">
              <a:buNone/>
            </a:pPr>
            <a:r>
              <a:rPr lang="ru-RU" dirty="0"/>
              <a:t>    - Знания, навыки, социальные компетенции, которые будут приобретены, должны быть связаны с вашей специальностью </a:t>
            </a:r>
            <a:r>
              <a:rPr lang="ru-RU" u="sng" dirty="0"/>
              <a:t>(например продажа кебаба никак не связана с международным бизнесов, поэтому такая практика не будет засчитана)</a:t>
            </a:r>
            <a:endParaRPr lang="en-US" u="sng" dirty="0"/>
          </a:p>
          <a:p>
            <a:r>
              <a:rPr lang="ru-RU" dirty="0"/>
              <a:t>Дневник практик</a:t>
            </a:r>
            <a:endParaRPr lang="en-US" dirty="0"/>
          </a:p>
          <a:p>
            <a:pPr lvl="1"/>
            <a:r>
              <a:rPr lang="ru-RU" dirty="0"/>
              <a:t>Распечатайте журнал столько раз, сколько вам необходимо (один день это одна ячейка) (например, если вы работали 5 дней в неделю по 8 часов=40 часов, то вам необходимо распечатать и заполнить 8 стр дневника практик )</a:t>
            </a:r>
          </a:p>
          <a:p>
            <a:pPr lvl="1"/>
            <a:r>
              <a:rPr lang="ru-RU" dirty="0"/>
              <a:t>Укажите дату работы, рабочее время и количество часов в конкретный день</a:t>
            </a:r>
          </a:p>
          <a:p>
            <a:pPr lvl="1"/>
            <a:r>
              <a:rPr lang="ru-RU" dirty="0"/>
              <a:t>Дайте подробное описание деятельности, работы, заданий, обязанностей и выполняемых функций </a:t>
            </a:r>
          </a:p>
          <a:p>
            <a:pPr lvl="1"/>
            <a:r>
              <a:rPr lang="ru-RU" dirty="0"/>
              <a:t>Соберите печати и подписи компании за каждый день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570652"/>
            <a:ext cx="3836502" cy="37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633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Частые ошибки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Зачетная карта практики, заполненная куратором практики в выбранном учреждении (Приложение 4); </a:t>
            </a:r>
          </a:p>
          <a:p>
            <a:pPr lvl="1"/>
            <a:r>
              <a:rPr lang="ru-RU" dirty="0"/>
              <a:t>Этот документ должен быть заполнен ответственным лицом (куратором практики) в выбранном учреждении</a:t>
            </a:r>
            <a:endParaRPr lang="en-US" dirty="0"/>
          </a:p>
          <a:p>
            <a:r>
              <a:rPr lang="ru-RU" dirty="0"/>
              <a:t>Отчет практики (электронная анкета)</a:t>
            </a:r>
            <a:r>
              <a:rPr lang="en-US" dirty="0"/>
              <a:t> (</a:t>
            </a:r>
            <a:r>
              <a:rPr lang="ru-RU" dirty="0"/>
              <a:t>Приложение 5</a:t>
            </a:r>
            <a:r>
              <a:rPr lang="en-US" dirty="0"/>
              <a:t>)</a:t>
            </a:r>
          </a:p>
          <a:p>
            <a:pPr lvl="1"/>
            <a:r>
              <a:rPr lang="ru-RU" dirty="0"/>
              <a:t>Перейдите по ссылке </a:t>
            </a:r>
            <a:r>
              <a:rPr lang="en-US" dirty="0">
                <a:hlinkClick r:id="rId2"/>
              </a:rPr>
              <a:t>https://badania.wsb.edu.pl/index.php?r=survey/index&amp;sid=682574&amp;lang=en</a:t>
            </a:r>
            <a:endParaRPr lang="en-US" dirty="0"/>
          </a:p>
          <a:p>
            <a:pPr lvl="1"/>
            <a:r>
              <a:rPr lang="ru-RU" dirty="0"/>
              <a:t>Необходимо ответить на каждый вопрос</a:t>
            </a:r>
          </a:p>
          <a:p>
            <a:pPr lvl="1"/>
            <a:r>
              <a:rPr lang="ru-RU" dirty="0"/>
              <a:t>Сохраните в формате</a:t>
            </a:r>
            <a:r>
              <a:rPr lang="en-US" dirty="0"/>
              <a:t> P</a:t>
            </a:r>
            <a:r>
              <a:rPr lang="pl-PL" dirty="0"/>
              <a:t>DF</a:t>
            </a:r>
            <a:r>
              <a:rPr lang="ru-RU" dirty="0"/>
              <a:t> (второй вариан скачивания из предложенных)</a:t>
            </a:r>
            <a:endParaRPr lang="en-US" dirty="0"/>
          </a:p>
          <a:p>
            <a:pPr lvl="1"/>
            <a:r>
              <a:rPr lang="ru-RU" dirty="0"/>
              <a:t>Распечатайте ваши ответы и приложите их к общему пакету документов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2769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Находитесь в активном поиске места для прохождения практики?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Посетите сайты по поиску работы и поищите стажировки в вашем городе</a:t>
            </a:r>
          </a:p>
          <a:p>
            <a:pPr lvl="1"/>
            <a:r>
              <a:rPr lang="pl-PL" dirty="0">
                <a:hlinkClick r:id="rId2"/>
              </a:rPr>
              <a:t>pracuj.pl</a:t>
            </a:r>
            <a:endParaRPr lang="pl-PL" dirty="0"/>
          </a:p>
          <a:p>
            <a:pPr lvl="1"/>
            <a:r>
              <a:rPr lang="pl-PL" dirty="0">
                <a:hlinkClick r:id="rId3"/>
              </a:rPr>
              <a:t>linkedin.com</a:t>
            </a:r>
            <a:endParaRPr lang="pl-PL" dirty="0"/>
          </a:p>
          <a:p>
            <a:pPr lvl="1"/>
            <a:r>
              <a:rPr lang="pl-PL" dirty="0">
                <a:hlinkClick r:id="rId4"/>
              </a:rPr>
              <a:t>jooble.org</a:t>
            </a:r>
            <a:endParaRPr lang="pl-PL" dirty="0"/>
          </a:p>
          <a:p>
            <a:pPr lvl="1"/>
            <a:r>
              <a:rPr lang="pl-PL" dirty="0">
                <a:hlinkClick r:id="rId5"/>
              </a:rPr>
              <a:t>glassdoor.com</a:t>
            </a:r>
            <a:endParaRPr lang="pl-PL" dirty="0"/>
          </a:p>
          <a:p>
            <a:pPr lvl="1"/>
            <a:r>
              <a:rPr lang="pl-PL" dirty="0">
                <a:hlinkClick r:id="rId6"/>
              </a:rPr>
              <a:t>iagora.com</a:t>
            </a:r>
            <a:endParaRPr lang="pl-PL" dirty="0"/>
          </a:p>
          <a:p>
            <a:pPr lvl="1"/>
            <a:r>
              <a:rPr lang="pl-PL" dirty="0">
                <a:hlinkClick r:id="rId7"/>
              </a:rPr>
              <a:t>jobsora.com</a:t>
            </a:r>
            <a:endParaRPr lang="pl-PL" dirty="0"/>
          </a:p>
          <a:p>
            <a:pPr lvl="1"/>
            <a:r>
              <a:rPr lang="pl-PL" dirty="0">
                <a:hlinkClick r:id="rId8"/>
              </a:rPr>
              <a:t>students.pl</a:t>
            </a:r>
            <a:endParaRPr lang="pl-PL" dirty="0"/>
          </a:p>
          <a:p>
            <a:pPr lvl="1"/>
            <a:r>
              <a:rPr lang="pl-PL" dirty="0">
                <a:hlinkClick r:id="rId9"/>
              </a:rPr>
              <a:t>indeed.com</a:t>
            </a:r>
            <a:endParaRPr lang="pl-PL" dirty="0"/>
          </a:p>
          <a:p>
            <a:pPr lvl="1"/>
            <a:r>
              <a:rPr lang="pl-PL" dirty="0">
                <a:hlinkClick r:id="rId10"/>
              </a:rPr>
              <a:t>otouczelnie.pl</a:t>
            </a:r>
            <a:endParaRPr lang="pl-PL" dirty="0"/>
          </a:p>
          <a:p>
            <a:pPr lvl="1"/>
            <a:r>
              <a:rPr lang="pl-PL" dirty="0">
                <a:hlinkClick r:id="rId11"/>
              </a:rPr>
              <a:t>talentplace.eu</a:t>
            </a:r>
            <a:endParaRPr lang="pl-PL" dirty="0"/>
          </a:p>
          <a:p>
            <a:pPr lvl="1"/>
            <a:r>
              <a:rPr lang="pl-PL" dirty="0">
                <a:hlinkClick r:id="rId12"/>
              </a:rPr>
              <a:t>biurokarier.edu.pl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7399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93906" y="4772998"/>
            <a:ext cx="5511943" cy="1325563"/>
          </a:xfrm>
        </p:spPr>
        <p:txBody>
          <a:bodyPr>
            <a:normAutofit/>
          </a:bodyPr>
          <a:lstStyle/>
          <a:p>
            <a:r>
              <a:rPr lang="pl-PL" sz="8000" dirty="0"/>
              <a:t>QUESTIONS?</a:t>
            </a:r>
          </a:p>
        </p:txBody>
      </p:sp>
      <p:pic>
        <p:nvPicPr>
          <p:cNvPr id="4" name="Picture 2" descr="https://encrypted-tbn0.gstatic.com/images?q=tbn:ANd9GcRe5IBmrzVIL4c1G7Fiz545Z-IKa5pGoZODlw&amp;usqp=C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432" y="1198108"/>
            <a:ext cx="3574890" cy="357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43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8334F6-668B-4949-9D5A-592DF8BA6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357" y="1420199"/>
            <a:ext cx="8862649" cy="1163976"/>
          </a:xfrm>
        </p:spPr>
        <p:txBody>
          <a:bodyPr/>
          <a:lstStyle/>
          <a:p>
            <a:r>
              <a:rPr lang="ru-RU" dirty="0"/>
              <a:t>Основная информация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5BA46E-2274-43B2-96FA-E61D97774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Каждый студент 2,4 и 5 семестра обязан пройти студенческую практику в фирме и на должности связанной с его специальностью </a:t>
            </a:r>
            <a:r>
              <a:rPr lang="ru-RU" dirty="0">
                <a:sym typeface="Wingdings" panose="05000000000000000000" pitchFamily="2" charset="2"/>
              </a:rPr>
              <a:t>Международный бизнес</a:t>
            </a:r>
          </a:p>
          <a:p>
            <a:r>
              <a:rPr lang="ru-RU" dirty="0">
                <a:sym typeface="Wingdings" panose="05000000000000000000" pitchFamily="2" charset="2"/>
              </a:rPr>
              <a:t>Трубуемое количество часов = 320  </a:t>
            </a:r>
            <a:r>
              <a:rPr lang="pl-PL" dirty="0">
                <a:sym typeface="Wingdings" panose="05000000000000000000" pitchFamily="2" charset="2"/>
              </a:rPr>
              <a:t> </a:t>
            </a:r>
            <a:r>
              <a:rPr lang="ru-RU" dirty="0">
                <a:sym typeface="Wingdings" panose="05000000000000000000" pitchFamily="2" charset="2"/>
              </a:rPr>
              <a:t>320*3= 960 часов за весь период обучения в университете</a:t>
            </a:r>
          </a:p>
          <a:p>
            <a:r>
              <a:rPr lang="ru-RU" dirty="0">
                <a:sym typeface="Wingdings" panose="05000000000000000000" pitchFamily="2" charset="2"/>
              </a:rPr>
              <a:t>Если вы по каким-то причинам не можете закрыть практику в данном семестре, вам нужно будет заполнить Заявление о переносе практики на следующий семестр</a:t>
            </a:r>
          </a:p>
          <a:p>
            <a:r>
              <a:rPr lang="ru-RU" dirty="0"/>
              <a:t>Важно!!! Помните, вы не будете допущены к защите диплома, если не закроете все три практики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2612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Требуемые документы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Форма заявки на прохождение практики (Приложение 1);</a:t>
            </a:r>
          </a:p>
          <a:p>
            <a:r>
              <a:rPr lang="ru-RU" dirty="0"/>
              <a:t>Информационное обязательство об условиях обработки персональных данных;</a:t>
            </a:r>
          </a:p>
          <a:p>
            <a:r>
              <a:rPr lang="ru-RU" dirty="0"/>
              <a:t>Соглашение об осуществлении производственной практики (Приложение 2) </a:t>
            </a:r>
            <a:r>
              <a:rPr lang="ru-RU" b="1" u="sng" dirty="0"/>
              <a:t>(два экземпляра</a:t>
            </a:r>
            <a:r>
              <a:rPr lang="ru-RU" dirty="0"/>
              <a:t>). </a:t>
            </a:r>
          </a:p>
          <a:p>
            <a:r>
              <a:rPr lang="ru-RU" dirty="0"/>
              <a:t>Заполненный дневник практики, подписанный куратором практики в выбранном учреждении (Приложение 3); </a:t>
            </a:r>
          </a:p>
          <a:p>
            <a:r>
              <a:rPr lang="ru-RU" dirty="0"/>
              <a:t>Зачетная карта практики, заполненная куратором практики в выбранном учреждении (Приложение 4); </a:t>
            </a:r>
          </a:p>
          <a:p>
            <a:r>
              <a:rPr lang="ru-RU" dirty="0"/>
              <a:t>Распечатанная анкета, заполненная куратором практики в выбранном учреждении (Приложение 4 страница 2); </a:t>
            </a:r>
          </a:p>
          <a:p>
            <a:r>
              <a:rPr lang="ru-RU" dirty="0"/>
              <a:t>Отчет о прохождении практики (ответы на опрос в распечатанном виде), подготовленный студентом (Приложение 5);</a:t>
            </a:r>
          </a:p>
        </p:txBody>
      </p:sp>
    </p:spTree>
    <p:extLst>
      <p:ext uri="{BB962C8B-B14F-4D97-AF65-F5344CB8AC3E}">
        <p14:creationId xmlns:p14="http://schemas.microsoft.com/office/powerpoint/2010/main" val="279258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97518" y="1049137"/>
            <a:ext cx="8862649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Документация, которую необходимо представить до начала стажировки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50435" y="2531165"/>
            <a:ext cx="9196572" cy="41308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• Форма заявки на прохождение практики (Приложение 1);</a:t>
            </a:r>
          </a:p>
          <a:p>
            <a:pPr marL="0" indent="0">
              <a:buNone/>
            </a:pPr>
            <a:r>
              <a:rPr lang="ru-RU" dirty="0"/>
              <a:t>• Информационное обязательство об условиях обработки персональных данных; </a:t>
            </a:r>
          </a:p>
          <a:p>
            <a:pPr marL="0" indent="0">
              <a:buNone/>
            </a:pPr>
            <a:r>
              <a:rPr lang="ru-RU" dirty="0"/>
              <a:t>• Соглашение об осуществлении производственной практики (Приложение 2) (два экземпляра).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u="sng" dirty="0"/>
              <a:t>Документы должны быть заполнены студентом, заверены печатью и подписаны уполномоченным лицом в учреждении, где будет проходить практика, а затем Уполномоченным ректора по прохождению студенческой практики.</a:t>
            </a:r>
            <a:endParaRPr lang="pl-PL" u="sng" dirty="0"/>
          </a:p>
        </p:txBody>
      </p:sp>
    </p:spTree>
    <p:extLst>
      <p:ext uri="{BB962C8B-B14F-4D97-AF65-F5344CB8AC3E}">
        <p14:creationId xmlns:p14="http://schemas.microsoft.com/office/powerpoint/2010/main" val="3854041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29351" y="1141904"/>
            <a:ext cx="8862649" cy="170062"/>
          </a:xfrm>
        </p:spPr>
        <p:txBody>
          <a:bodyPr>
            <a:normAutofit fontScale="90000"/>
          </a:bodyPr>
          <a:lstStyle/>
          <a:p>
            <a:r>
              <a:rPr lang="ru-RU" dirty="0"/>
              <a:t>Документация, которую необходимо представить после завершения стажировки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83026" y="2332384"/>
            <a:ext cx="10163981" cy="4329674"/>
          </a:xfrm>
        </p:spPr>
        <p:txBody>
          <a:bodyPr>
            <a:normAutofit fontScale="55000" lnSpcReduction="20000"/>
          </a:bodyPr>
          <a:lstStyle/>
          <a:p>
            <a:r>
              <a:rPr lang="ru-RU" sz="3200" dirty="0"/>
              <a:t>Форму заявки на прохождение практики с согласием Уполномоченного ректора по прохождению студенческой практики (Приложение 1); </a:t>
            </a:r>
          </a:p>
          <a:p>
            <a:r>
              <a:rPr lang="ru-RU" sz="3200" dirty="0"/>
              <a:t>Соглашение об осуществлении производственной практики, подписанное перед началом прохождения практики (Приложение 2); </a:t>
            </a:r>
          </a:p>
          <a:p>
            <a:r>
              <a:rPr lang="ru-RU" sz="3200" dirty="0"/>
              <a:t>Информационное обязательство об условиях обработки персональных данных; • Заполненный дневник практики, подписанный куратором практики в выбранном учреждении (Приложение 3); </a:t>
            </a:r>
          </a:p>
          <a:p>
            <a:r>
              <a:rPr lang="ru-RU" sz="3200" dirty="0"/>
              <a:t>Зачетная карта практики, заполненная куратором практики в выбранном учреждении (Приложение 4); </a:t>
            </a:r>
          </a:p>
          <a:p>
            <a:r>
              <a:rPr lang="ru-RU" sz="3200" dirty="0"/>
              <a:t>Распечатанная анкета, заполненная куратором практики в выбранном учреждении (Приложение 4); </a:t>
            </a:r>
          </a:p>
          <a:p>
            <a:r>
              <a:rPr lang="ru-RU" sz="3200" dirty="0"/>
              <a:t>Отчет о прохождении практики, подготовленный студентом (Приложение 5); </a:t>
            </a:r>
          </a:p>
          <a:p>
            <a:endParaRPr lang="ru-RU" sz="3200" dirty="0"/>
          </a:p>
          <a:p>
            <a:r>
              <a:rPr lang="ru-RU" sz="3200" u="sng" dirty="0"/>
              <a:t>2) После проверки документов, представленных студентом, Уполномоченный ректора по прохождению студенческой практики вносит окончательную запись в электронный отчет в системе Виртуального университета.</a:t>
            </a:r>
            <a:endParaRPr lang="en-US" sz="3200" u="sng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3341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Предоставление документов на практику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Необходимо предоставить бумажную версию полного комплекта  документации (только оригиналы) в университет </a:t>
            </a:r>
          </a:p>
          <a:p>
            <a:pPr lvl="1"/>
            <a:r>
              <a:rPr lang="ru-RU" dirty="0"/>
              <a:t>В комнату 218 (желательно) (Амина Батракова)</a:t>
            </a:r>
          </a:p>
          <a:p>
            <a:pPr lvl="1"/>
            <a:r>
              <a:rPr lang="ru-RU" dirty="0"/>
              <a:t>В международный деканат (если меня нет в офисе)</a:t>
            </a:r>
          </a:p>
          <a:p>
            <a:pPr lvl="1"/>
            <a:r>
              <a:rPr lang="ru-RU" dirty="0"/>
              <a:t>По почте</a:t>
            </a:r>
            <a:r>
              <a:rPr lang="pl-PL" dirty="0"/>
              <a:t> </a:t>
            </a:r>
            <a:r>
              <a:rPr lang="ru-RU" dirty="0"/>
              <a:t>на адрес университета </a:t>
            </a:r>
          </a:p>
          <a:p>
            <a:endParaRPr lang="en-US" dirty="0"/>
          </a:p>
          <a:p>
            <a:r>
              <a:rPr lang="ru-RU" dirty="0"/>
              <a:t>Если вы не можете пройти практику в данном семестре, вам будет необходимо заполнить документ на перенос стажировки ( Заявление о переносе стажировки на следующий семестр)</a:t>
            </a:r>
            <a:r>
              <a:rPr lang="pl-PL" dirty="0"/>
              <a:t>:</a:t>
            </a:r>
          </a:p>
          <a:p>
            <a:pPr>
              <a:buFontTx/>
              <a:buChar char="-"/>
            </a:pPr>
            <a:r>
              <a:rPr lang="ru-RU" dirty="0"/>
              <a:t>Лично в деканате (комната 221)</a:t>
            </a:r>
          </a:p>
          <a:p>
            <a:pPr>
              <a:buFontTx/>
              <a:buChar char="-"/>
            </a:pPr>
            <a:r>
              <a:rPr lang="ru-RU" dirty="0"/>
              <a:t>Онлайн</a:t>
            </a:r>
            <a:r>
              <a:rPr lang="pl-PL" dirty="0"/>
              <a:t>: </a:t>
            </a:r>
            <a:r>
              <a:rPr lang="pl-PL" dirty="0">
                <a:hlinkClick r:id="rId2"/>
              </a:rPr>
              <a:t>https://wsb.edu.pl/en/student/international-deans-office/uploading-useful-documents-application-templates</a:t>
            </a:r>
            <a:r>
              <a:rPr lang="pl-PL" dirty="0"/>
              <a:t> --&gt; </a:t>
            </a:r>
            <a:r>
              <a:rPr lang="en-US" b="1" dirty="0">
                <a:hlinkClick r:id="rId3"/>
              </a:rPr>
              <a:t>Application to Postpone the Internship</a:t>
            </a:r>
            <a:endParaRPr lang="en-US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816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Заполнение документов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84357" y="2880699"/>
            <a:ext cx="8862649" cy="1810572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ru-RU" dirty="0"/>
              <a:t>Распечатать документы и заполнить все от руки печатными буквами</a:t>
            </a:r>
          </a:p>
          <a:p>
            <a:pPr marL="514350" indent="-514350">
              <a:buAutoNum type="arabicParenR"/>
            </a:pPr>
            <a:r>
              <a:rPr lang="ru-RU" dirty="0"/>
              <a:t>Заполнить информацию через </a:t>
            </a:r>
            <a:r>
              <a:rPr lang="pl-PL" dirty="0"/>
              <a:t>WORD</a:t>
            </a:r>
            <a:r>
              <a:rPr lang="ru-RU" dirty="0"/>
              <a:t>. Помните, что все печати и подписи должны быть в оригинале и от руки.</a:t>
            </a:r>
          </a:p>
        </p:txBody>
      </p:sp>
    </p:spTree>
    <p:extLst>
      <p:ext uri="{BB962C8B-B14F-4D97-AF65-F5344CB8AC3E}">
        <p14:creationId xmlns:p14="http://schemas.microsoft.com/office/powerpoint/2010/main" val="51268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56400" y="-103508"/>
            <a:ext cx="8862649" cy="1325563"/>
          </a:xfrm>
        </p:spPr>
        <p:txBody>
          <a:bodyPr/>
          <a:lstStyle/>
          <a:p>
            <a:r>
              <a:rPr lang="ru-RU" dirty="0"/>
              <a:t>Подсказки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28800" y="1900037"/>
            <a:ext cx="9435111" cy="420921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Распечатайте только те страницы, которые необходимо заполнить </a:t>
            </a:r>
          </a:p>
          <a:p>
            <a:endParaRPr lang="ru-RU" dirty="0"/>
          </a:p>
          <a:p>
            <a:r>
              <a:rPr lang="ru-RU" dirty="0"/>
              <a:t>Заполните сноски на всех страницах</a:t>
            </a:r>
          </a:p>
          <a:p>
            <a:endParaRPr lang="ru-RU" dirty="0"/>
          </a:p>
          <a:p>
            <a:r>
              <a:rPr lang="ru-RU" dirty="0"/>
              <a:t>Не сшивайте документы</a:t>
            </a:r>
          </a:p>
          <a:p>
            <a:endParaRPr lang="ru-RU" dirty="0"/>
          </a:p>
          <a:p>
            <a:r>
              <a:rPr lang="ru-RU" dirty="0"/>
              <a:t>Подавайте документы в файле для документов</a:t>
            </a:r>
          </a:p>
          <a:p>
            <a:endParaRPr lang="ru-RU" dirty="0"/>
          </a:p>
          <a:p>
            <a:r>
              <a:rPr lang="ru-RU" dirty="0"/>
              <a:t>Обязательно сохраните для себя копию заполненных документов для практики  на всякий случай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3873" y="3261642"/>
            <a:ext cx="7414579" cy="36925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0907" y="3562854"/>
            <a:ext cx="632108" cy="63210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8386" y="3758810"/>
            <a:ext cx="1100132" cy="110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13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заполнять документы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84357" y="2880699"/>
            <a:ext cx="8862649" cy="1938952"/>
          </a:xfrm>
        </p:spPr>
        <p:txBody>
          <a:bodyPr>
            <a:normAutofit fontScale="92500"/>
          </a:bodyPr>
          <a:lstStyle/>
          <a:p>
            <a:r>
              <a:rPr lang="ru-RU" dirty="0"/>
              <a:t>Используйте инструкцию, опубликованную на сайте </a:t>
            </a:r>
            <a:r>
              <a:rPr lang="en-US" dirty="0">
                <a:hlinkClick r:id="rId2"/>
              </a:rPr>
              <a:t>wsb.edu.pl/</a:t>
            </a:r>
            <a:r>
              <a:rPr lang="en-US" dirty="0" err="1">
                <a:hlinkClick r:id="rId2"/>
              </a:rPr>
              <a:t>en</a:t>
            </a:r>
            <a:r>
              <a:rPr lang="en-US" dirty="0">
                <a:hlinkClick r:id="rId2"/>
              </a:rPr>
              <a:t>/student/internships/</a:t>
            </a:r>
            <a:endParaRPr lang="en-US" dirty="0"/>
          </a:p>
          <a:p>
            <a:r>
              <a:rPr lang="ru-RU" dirty="0"/>
              <a:t>Заполните все пробелы </a:t>
            </a:r>
          </a:p>
          <a:p>
            <a:r>
              <a:rPr lang="ru-RU" dirty="0"/>
              <a:t>Убедитесь, что пробел подписывает правильный человек</a:t>
            </a:r>
            <a:endParaRPr lang="en-US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9901" y="3850175"/>
            <a:ext cx="1743075" cy="37147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184" y="3828506"/>
            <a:ext cx="2686050" cy="63817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205" y="4954589"/>
            <a:ext cx="5324475" cy="6858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9230" y="6105525"/>
            <a:ext cx="4657725" cy="75247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5411" y="5195650"/>
            <a:ext cx="4600575" cy="762000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3193" y="5728946"/>
            <a:ext cx="55245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875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7F1FEBEA71E5B4CA5E2C053809CAF9E" ma:contentTypeVersion="12" ma:contentTypeDescription="Utwórz nowy dokument." ma:contentTypeScope="" ma:versionID="d71c305bd50ff51de98ce51e3cc3e35a">
  <xsd:schema xmlns:xsd="http://www.w3.org/2001/XMLSchema" xmlns:xs="http://www.w3.org/2001/XMLSchema" xmlns:p="http://schemas.microsoft.com/office/2006/metadata/properties" xmlns:ns1="http://schemas.microsoft.com/sharepoint/v3" xmlns:ns3="ccf20f7f-a61d-4fe5-a7ff-d753e363013c" targetNamespace="http://schemas.microsoft.com/office/2006/metadata/properties" ma:root="true" ma:fieldsID="6c91b567af0b4cca367681f8668fd770" ns1:_="" ns3:_="">
    <xsd:import namespace="http://schemas.microsoft.com/sharepoint/v3"/>
    <xsd:import namespace="ccf20f7f-a61d-4fe5-a7ff-d753e36301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1:_ip_UnifiedCompliancePolicyProperties" minOccurs="0"/>
                <xsd:element ref="ns1:_ip_UnifiedCompliancePolicyUIAc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Właściwości ujednoliconych zasad zgodności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Akcja interfejsu użytkownika ujednoliconych zasad zgodności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20f7f-a61d-4fe5-a7ff-d753e36301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DA3D5A-8A83-4561-9397-9F045EA16D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A34CA-39F3-4D9F-9677-F158031BFC3C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ccf20f7f-a61d-4fe5-a7ff-d753e363013c"/>
    <ds:schemaRef ds:uri="http://schemas.microsoft.com/sharepoint/v3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B3D90B-2515-4478-B4D9-471B93EA4A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cf20f7f-a61d-4fe5-a7ff-d753e36301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953</Words>
  <Application>Microsoft Office PowerPoint</Application>
  <PresentationFormat>Panoramiczny</PresentationFormat>
  <Paragraphs>92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Motyw pakietu Office</vt:lpstr>
      <vt:lpstr>Студенческая практика Амина Батракова (Amina Batrakova) Доверенное лицо по студенческим практикам e-mail:  abatrakova@wsb.edu.pl</vt:lpstr>
      <vt:lpstr>Основная информация</vt:lpstr>
      <vt:lpstr>Требуемые документы</vt:lpstr>
      <vt:lpstr>Документация, которую необходимо представить до начала стажировки</vt:lpstr>
      <vt:lpstr>Документация, которую необходимо представить после завершения стажировки</vt:lpstr>
      <vt:lpstr>Предоставление документов на практику</vt:lpstr>
      <vt:lpstr>Заполнение документов</vt:lpstr>
      <vt:lpstr>Подсказки</vt:lpstr>
      <vt:lpstr>Как заполнять документы</vt:lpstr>
      <vt:lpstr>Как заполнять документы</vt:lpstr>
      <vt:lpstr>Частые ошибки</vt:lpstr>
      <vt:lpstr>Частые ошибки</vt:lpstr>
      <vt:lpstr>Находитесь в активном поиске места для прохождения практики?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Mateusz Król</dc:creator>
  <cp:lastModifiedBy>Amina Batrakova</cp:lastModifiedBy>
  <cp:revision>17</cp:revision>
  <dcterms:created xsi:type="dcterms:W3CDTF">2021-02-18T07:19:55Z</dcterms:created>
  <dcterms:modified xsi:type="dcterms:W3CDTF">2022-11-02T14:19:03Z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0x010100D7F1FEBEA71E5B4CA5E2C053809CAF9E</vt:lpwstr>
  </property>
</Properties>
</file>